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4" r:id="rId4"/>
    <p:sldId id="266" r:id="rId5"/>
    <p:sldId id="257" r:id="rId6"/>
    <p:sldId id="258" r:id="rId7"/>
    <p:sldId id="259" r:id="rId8"/>
    <p:sldId id="260" r:id="rId9"/>
    <p:sldId id="261" r:id="rId10"/>
    <p:sldId id="263" r:id="rId11"/>
    <p:sldId id="267"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00" d="100"/>
          <a:sy n="100" d="100"/>
        </p:scale>
        <p:origin x="102"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E9051F-2117-4C98-9A4B-FF7A905F397D}"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9255346" y="2750337"/>
            <a:ext cx="1171888" cy="1356442"/>
          </a:xfrm>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3771398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11309"/>
            <a:ext cx="1154151" cy="1090789"/>
          </a:xfrm>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43789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11615"/>
            <a:ext cx="1154151" cy="1090789"/>
          </a:xfrm>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3374470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09925"/>
            <a:ext cx="1154151" cy="1090789"/>
          </a:xfrm>
        </p:spPr>
        <p:txBody>
          <a:bodyPr/>
          <a:lstStyle/>
          <a:p>
            <a:fld id="{9FB8CBCC-D4F6-423D-9574-DB6A59989376}" type="slidenum">
              <a:rPr lang="en-AU" smtClean="0"/>
              <a:t>‹#›</a:t>
            </a:fld>
            <a:endParaRPr lang="en-A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69465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09925"/>
            <a:ext cx="1154151" cy="1090789"/>
          </a:xfrm>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3345740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7E9051F-2117-4C98-9A4B-FF7A905F397D}" type="datetimeFigureOut">
              <a:rPr lang="en-AU" smtClean="0"/>
              <a:t>13/06/2019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1424040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7E9051F-2117-4C98-9A4B-FF7A905F397D}" type="datetimeFigureOut">
              <a:rPr lang="en-AU" smtClean="0"/>
              <a:t>13/06/2019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105698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E9051F-2117-4C98-9A4B-FF7A905F397D}"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2780852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7E9051F-2117-4C98-9A4B-FF7A905F397D}" type="datetimeFigureOut">
              <a:rPr lang="en-AU" smtClean="0"/>
              <a:t>13/06/2019</a:t>
            </a:fld>
            <a:endParaRPr lang="en-AU"/>
          </a:p>
        </p:txBody>
      </p:sp>
      <p:sp>
        <p:nvSpPr>
          <p:cNvPr id="5" name="Footer Placeholder 4"/>
          <p:cNvSpPr>
            <a:spLocks noGrp="1"/>
          </p:cNvSpPr>
          <p:nvPr>
            <p:ph type="ftr" sz="quarter" idx="11"/>
          </p:nvPr>
        </p:nvSpPr>
        <p:spPr>
          <a:xfrm>
            <a:off x="680321" y="5936188"/>
            <a:ext cx="6126805" cy="365125"/>
          </a:xfrm>
        </p:spPr>
        <p:txBody>
          <a:bodyPr/>
          <a:lstStyle/>
          <a:p>
            <a:endParaRPr lang="en-A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FB8CBCC-D4F6-423D-9574-DB6A59989376}" type="slidenum">
              <a:rPr lang="en-AU" smtClean="0"/>
              <a:t>‹#›</a:t>
            </a:fld>
            <a:endParaRPr lang="en-AU"/>
          </a:p>
        </p:txBody>
      </p:sp>
    </p:spTree>
    <p:extLst>
      <p:ext uri="{BB962C8B-B14F-4D97-AF65-F5344CB8AC3E}">
        <p14:creationId xmlns:p14="http://schemas.microsoft.com/office/powerpoint/2010/main" val="198108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E9051F-2117-4C98-9A4B-FF7A905F397D}"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666880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E9051F-2117-4C98-9A4B-FF7A905F397D}"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10729455" y="2869895"/>
            <a:ext cx="1154151" cy="1090789"/>
          </a:xfrm>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140054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353705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E9051F-2117-4C98-9A4B-FF7A905F397D}" type="datetimeFigureOut">
              <a:rPr lang="en-AU" smtClean="0"/>
              <a:t>13/06/2019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97664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E9051F-2117-4C98-9A4B-FF7A905F397D}" type="datetimeFigureOut">
              <a:rPr lang="en-AU" smtClean="0"/>
              <a:t>13/06/2019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42114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7E9051F-2117-4C98-9A4B-FF7A905F397D}" type="datetimeFigureOut">
              <a:rPr lang="en-AU" smtClean="0"/>
              <a:t>13/06/2019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268137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409993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E9051F-2117-4C98-9A4B-FF7A905F397D}"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B8CBCC-D4F6-423D-9574-DB6A59989376}" type="slidenum">
              <a:rPr lang="en-AU" smtClean="0"/>
              <a:t>‹#›</a:t>
            </a:fld>
            <a:endParaRPr lang="en-AU"/>
          </a:p>
        </p:txBody>
      </p:sp>
    </p:spTree>
    <p:extLst>
      <p:ext uri="{BB962C8B-B14F-4D97-AF65-F5344CB8AC3E}">
        <p14:creationId xmlns:p14="http://schemas.microsoft.com/office/powerpoint/2010/main" val="3422111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7E9051F-2117-4C98-9A4B-FF7A905F397D}" type="datetimeFigureOut">
              <a:rPr lang="en-AU" smtClean="0"/>
              <a:t>13/06/2019</a:t>
            </a:fld>
            <a:endParaRPr lang="en-A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FB8CBCC-D4F6-423D-9574-DB6A59989376}" type="slidenum">
              <a:rPr lang="en-AU" smtClean="0"/>
              <a:t>‹#›</a:t>
            </a:fld>
            <a:endParaRPr lang="en-AU"/>
          </a:p>
        </p:txBody>
      </p:sp>
    </p:spTree>
    <p:extLst>
      <p:ext uri="{BB962C8B-B14F-4D97-AF65-F5344CB8AC3E}">
        <p14:creationId xmlns:p14="http://schemas.microsoft.com/office/powerpoint/2010/main" val="19359531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EDB8A-A8FF-483A-8BDB-270BBBAB271D}"/>
              </a:ext>
            </a:extLst>
          </p:cNvPr>
          <p:cNvSpPr>
            <a:spLocks noGrp="1"/>
          </p:cNvSpPr>
          <p:nvPr>
            <p:ph type="ctrTitle"/>
          </p:nvPr>
        </p:nvSpPr>
        <p:spPr>
          <a:xfrm>
            <a:off x="1524000" y="1122363"/>
            <a:ext cx="9144000" cy="982662"/>
          </a:xfrm>
        </p:spPr>
        <p:txBody>
          <a:bodyPr/>
          <a:lstStyle/>
          <a:p>
            <a:r>
              <a:rPr lang="en-AU" dirty="0"/>
              <a:t>Keeping your passwords safe</a:t>
            </a:r>
          </a:p>
        </p:txBody>
      </p:sp>
      <p:sp>
        <p:nvSpPr>
          <p:cNvPr id="3" name="Subtitle 2">
            <a:extLst>
              <a:ext uri="{FF2B5EF4-FFF2-40B4-BE49-F238E27FC236}">
                <a16:creationId xmlns:a16="http://schemas.microsoft.com/office/drawing/2014/main" id="{3D0308C7-DDF7-4C8B-95E8-BBF8090ABEE2}"/>
              </a:ext>
            </a:extLst>
          </p:cNvPr>
          <p:cNvSpPr>
            <a:spLocks noGrp="1"/>
          </p:cNvSpPr>
          <p:nvPr>
            <p:ph type="subTitle" idx="1"/>
          </p:nvPr>
        </p:nvSpPr>
        <p:spPr/>
        <p:txBody>
          <a:bodyPr>
            <a:normAutofit lnSpcReduction="10000"/>
          </a:bodyPr>
          <a:lstStyle/>
          <a:p>
            <a:endParaRPr lang="en-AU" dirty="0"/>
          </a:p>
          <a:p>
            <a:r>
              <a:rPr lang="en-AU" dirty="0"/>
              <a:t>George Skarbek</a:t>
            </a:r>
          </a:p>
          <a:p>
            <a:r>
              <a:rPr lang="en-AU" dirty="0"/>
              <a:t>13th June 2019</a:t>
            </a:r>
          </a:p>
        </p:txBody>
      </p:sp>
    </p:spTree>
    <p:extLst>
      <p:ext uri="{BB962C8B-B14F-4D97-AF65-F5344CB8AC3E}">
        <p14:creationId xmlns:p14="http://schemas.microsoft.com/office/powerpoint/2010/main" val="458414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73926-08BF-4037-8329-865E2788BEF4}"/>
              </a:ext>
            </a:extLst>
          </p:cNvPr>
          <p:cNvSpPr>
            <a:spLocks noGrp="1"/>
          </p:cNvSpPr>
          <p:nvPr>
            <p:ph type="title"/>
          </p:nvPr>
        </p:nvSpPr>
        <p:spPr/>
        <p:txBody>
          <a:bodyPr/>
          <a:lstStyle/>
          <a:p>
            <a:r>
              <a:rPr lang="en-AU" dirty="0">
                <a:solidFill>
                  <a:srgbClr val="FFFF00"/>
                </a:solidFill>
              </a:rPr>
              <a:t>Final</a:t>
            </a:r>
            <a:r>
              <a:rPr lang="en-AU" dirty="0"/>
              <a:t> suggestion</a:t>
            </a:r>
          </a:p>
        </p:txBody>
      </p:sp>
      <p:sp>
        <p:nvSpPr>
          <p:cNvPr id="3" name="Content Placeholder 2">
            <a:extLst>
              <a:ext uri="{FF2B5EF4-FFF2-40B4-BE49-F238E27FC236}">
                <a16:creationId xmlns:a16="http://schemas.microsoft.com/office/drawing/2014/main" id="{4C752C2F-6B76-48C0-A50A-09683340745E}"/>
              </a:ext>
            </a:extLst>
          </p:cNvPr>
          <p:cNvSpPr>
            <a:spLocks noGrp="1"/>
          </p:cNvSpPr>
          <p:nvPr>
            <p:ph idx="1"/>
          </p:nvPr>
        </p:nvSpPr>
        <p:spPr>
          <a:xfrm>
            <a:off x="680321" y="2336872"/>
            <a:ext cx="10340104" cy="3767900"/>
          </a:xfrm>
        </p:spPr>
        <p:txBody>
          <a:bodyPr>
            <a:noAutofit/>
          </a:bodyPr>
          <a:lstStyle/>
          <a:p>
            <a:r>
              <a:rPr lang="en-AU" sz="2800" dirty="0"/>
              <a:t>Use an algorithmic password so that you </a:t>
            </a:r>
            <a:r>
              <a:rPr lang="en-AU" sz="3200" b="1" dirty="0"/>
              <a:t>never </a:t>
            </a:r>
            <a:r>
              <a:rPr lang="en-AU" sz="2800" dirty="0"/>
              <a:t>have to look at your password file.</a:t>
            </a:r>
          </a:p>
          <a:p>
            <a:r>
              <a:rPr lang="en-AU" sz="2800" dirty="0"/>
              <a:t>If your name is Fred then use an algorithm, starting as:</a:t>
            </a:r>
            <a:br>
              <a:rPr lang="en-AU" sz="2800" dirty="0"/>
            </a:br>
            <a:r>
              <a:rPr lang="en-AU" sz="2800" dirty="0"/>
              <a:t>{ Fred$7  </a:t>
            </a:r>
            <a:r>
              <a:rPr lang="en-AU" i="1" dirty="0"/>
              <a:t>(</a:t>
            </a:r>
            <a:r>
              <a:rPr lang="en-AU" sz="2000" i="1" dirty="0"/>
              <a:t>Note the </a:t>
            </a:r>
            <a:r>
              <a:rPr lang="en-AU" sz="2800" i="1" dirty="0"/>
              <a:t>space</a:t>
            </a:r>
            <a:r>
              <a:rPr lang="en-AU" sz="2000" i="1" dirty="0"/>
              <a:t> after opening the curly bracket</a:t>
            </a:r>
            <a:r>
              <a:rPr lang="en-AU" i="1" dirty="0"/>
              <a:t>)</a:t>
            </a:r>
          </a:p>
          <a:p>
            <a:r>
              <a:rPr lang="en-AU" sz="2800" dirty="0"/>
              <a:t>Then after your selected number add two letters that pertain to that password. Say the second and third letter.</a:t>
            </a:r>
          </a:p>
          <a:p>
            <a:r>
              <a:rPr lang="en-AU" sz="2800" dirty="0"/>
              <a:t>If that site is Westpac, then your password will be { Fred$7se </a:t>
            </a:r>
          </a:p>
          <a:p>
            <a:pPr marL="0" indent="0" algn="ctr">
              <a:buNone/>
            </a:pPr>
            <a:r>
              <a:rPr lang="en-AU" sz="2800" dirty="0"/>
              <a:t> </a:t>
            </a:r>
            <a:r>
              <a:rPr lang="en-AU" sz="3200" b="1" dirty="0">
                <a:solidFill>
                  <a:schemeClr val="bg1"/>
                </a:solidFill>
              </a:rPr>
              <a:t>This way you do not need to look at a password file!</a:t>
            </a:r>
            <a:endParaRPr lang="en-AU" sz="2800" b="1" dirty="0">
              <a:solidFill>
                <a:schemeClr val="bg1"/>
              </a:solidFill>
            </a:endParaRPr>
          </a:p>
        </p:txBody>
      </p:sp>
    </p:spTree>
    <p:extLst>
      <p:ext uri="{BB962C8B-B14F-4D97-AF65-F5344CB8AC3E}">
        <p14:creationId xmlns:p14="http://schemas.microsoft.com/office/powerpoint/2010/main" val="190780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11722-2CA8-4745-9834-3FB3303F20A3}"/>
              </a:ext>
            </a:extLst>
          </p:cNvPr>
          <p:cNvSpPr>
            <a:spLocks noGrp="1"/>
          </p:cNvSpPr>
          <p:nvPr>
            <p:ph type="title"/>
          </p:nvPr>
        </p:nvSpPr>
        <p:spPr/>
        <p:txBody>
          <a:bodyPr/>
          <a:lstStyle/>
          <a:p>
            <a:r>
              <a:rPr lang="en-AU" dirty="0"/>
              <a:t>After death ….</a:t>
            </a:r>
          </a:p>
        </p:txBody>
      </p:sp>
      <p:sp>
        <p:nvSpPr>
          <p:cNvPr id="3" name="Content Placeholder 2">
            <a:extLst>
              <a:ext uri="{FF2B5EF4-FFF2-40B4-BE49-F238E27FC236}">
                <a16:creationId xmlns:a16="http://schemas.microsoft.com/office/drawing/2014/main" id="{F157B8C7-6162-46CA-AB3B-B77A2FC9E31B}"/>
              </a:ext>
            </a:extLst>
          </p:cNvPr>
          <p:cNvSpPr>
            <a:spLocks noGrp="1"/>
          </p:cNvSpPr>
          <p:nvPr>
            <p:ph idx="1"/>
          </p:nvPr>
        </p:nvSpPr>
        <p:spPr/>
        <p:txBody>
          <a:bodyPr/>
          <a:lstStyle/>
          <a:p>
            <a:r>
              <a:rPr lang="en-AU" dirty="0"/>
              <a:t>Having protected your wealth from hackers and thieves during your life don’t leave a huge problem when you die.</a:t>
            </a:r>
          </a:p>
          <a:p>
            <a:r>
              <a:rPr lang="en-AU" dirty="0"/>
              <a:t>Remember that your executor must have access to your password file, where to find it and how to open it with the required password.</a:t>
            </a:r>
          </a:p>
          <a:p>
            <a:r>
              <a:rPr lang="en-AU" dirty="0"/>
              <a:t>If you have </a:t>
            </a:r>
            <a:r>
              <a:rPr lang="en-AU"/>
              <a:t>transposed a </a:t>
            </a:r>
            <a:r>
              <a:rPr lang="en-AU" dirty="0"/>
              <a:t>letter with something else then include all details. </a:t>
            </a:r>
          </a:p>
          <a:p>
            <a:pPr marL="0" indent="0">
              <a:buNone/>
            </a:pPr>
            <a:endParaRPr lang="en-AU" dirty="0"/>
          </a:p>
        </p:txBody>
      </p:sp>
    </p:spTree>
    <p:extLst>
      <p:ext uri="{BB962C8B-B14F-4D97-AF65-F5344CB8AC3E}">
        <p14:creationId xmlns:p14="http://schemas.microsoft.com/office/powerpoint/2010/main" val="410870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4C284-CCBA-47E1-ABDE-F42775AD6A69}"/>
              </a:ext>
            </a:extLst>
          </p:cNvPr>
          <p:cNvSpPr>
            <a:spLocks noGrp="1"/>
          </p:cNvSpPr>
          <p:nvPr>
            <p:ph type="title"/>
          </p:nvPr>
        </p:nvSpPr>
        <p:spPr/>
        <p:txBody>
          <a:bodyPr/>
          <a:lstStyle/>
          <a:p>
            <a:r>
              <a:rPr lang="en-AU" dirty="0"/>
              <a:t> </a:t>
            </a:r>
          </a:p>
        </p:txBody>
      </p:sp>
      <p:sp>
        <p:nvSpPr>
          <p:cNvPr id="3" name="Content Placeholder 2">
            <a:extLst>
              <a:ext uri="{FF2B5EF4-FFF2-40B4-BE49-F238E27FC236}">
                <a16:creationId xmlns:a16="http://schemas.microsoft.com/office/drawing/2014/main" id="{AAEEA60B-566E-4893-A167-DCB16FC21AEB}"/>
              </a:ext>
            </a:extLst>
          </p:cNvPr>
          <p:cNvSpPr>
            <a:spLocks noGrp="1"/>
          </p:cNvSpPr>
          <p:nvPr>
            <p:ph idx="1"/>
          </p:nvPr>
        </p:nvSpPr>
        <p:spPr/>
        <p:txBody>
          <a:bodyPr/>
          <a:lstStyle/>
          <a:p>
            <a:endParaRPr lang="en-AU" dirty="0"/>
          </a:p>
          <a:p>
            <a:endParaRPr lang="en-AU" dirty="0"/>
          </a:p>
          <a:p>
            <a:endParaRPr lang="en-AU" dirty="0"/>
          </a:p>
          <a:p>
            <a:pPr marL="0" indent="0" algn="ctr">
              <a:buNone/>
            </a:pPr>
            <a:r>
              <a:rPr lang="en-AU" sz="8800" dirty="0"/>
              <a:t>Any Questions?</a:t>
            </a:r>
            <a:endParaRPr lang="en-AU" dirty="0"/>
          </a:p>
        </p:txBody>
      </p:sp>
    </p:spTree>
    <p:extLst>
      <p:ext uri="{BB962C8B-B14F-4D97-AF65-F5344CB8AC3E}">
        <p14:creationId xmlns:p14="http://schemas.microsoft.com/office/powerpoint/2010/main" val="2568555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A5821-663B-4690-80F8-2557278A255E}"/>
              </a:ext>
            </a:extLst>
          </p:cNvPr>
          <p:cNvSpPr>
            <a:spLocks noGrp="1"/>
          </p:cNvSpPr>
          <p:nvPr>
            <p:ph type="title"/>
          </p:nvPr>
        </p:nvSpPr>
        <p:spPr/>
        <p:txBody>
          <a:bodyPr/>
          <a:lstStyle/>
          <a:p>
            <a:r>
              <a:rPr lang="en-AU" dirty="0"/>
              <a:t>Browser Autocomplete</a:t>
            </a:r>
          </a:p>
        </p:txBody>
      </p:sp>
      <p:sp>
        <p:nvSpPr>
          <p:cNvPr id="3" name="Content Placeholder 2">
            <a:extLst>
              <a:ext uri="{FF2B5EF4-FFF2-40B4-BE49-F238E27FC236}">
                <a16:creationId xmlns:a16="http://schemas.microsoft.com/office/drawing/2014/main" id="{97CDF074-4D9B-4B12-BE66-21BD1A50468D}"/>
              </a:ext>
            </a:extLst>
          </p:cNvPr>
          <p:cNvSpPr>
            <a:spLocks noGrp="1"/>
          </p:cNvSpPr>
          <p:nvPr>
            <p:ph idx="1"/>
          </p:nvPr>
        </p:nvSpPr>
        <p:spPr>
          <a:xfrm>
            <a:off x="680321" y="2336873"/>
            <a:ext cx="9768604" cy="3599316"/>
          </a:xfrm>
        </p:spPr>
        <p:txBody>
          <a:bodyPr>
            <a:normAutofit fontScale="92500" lnSpcReduction="10000"/>
          </a:bodyPr>
          <a:lstStyle/>
          <a:p>
            <a:r>
              <a:rPr lang="en-AU" dirty="0"/>
              <a:t>Most browsers offer to save passwords. This improves your productivity as you do not need to open the password file. </a:t>
            </a:r>
            <a:r>
              <a:rPr lang="en-AU" b="1" dirty="0">
                <a:solidFill>
                  <a:schemeClr val="bg1"/>
                </a:solidFill>
              </a:rPr>
              <a:t>But there are security issues</a:t>
            </a:r>
            <a:r>
              <a:rPr lang="en-AU" dirty="0">
                <a:solidFill>
                  <a:schemeClr val="bg1"/>
                </a:solidFill>
              </a:rPr>
              <a:t>.</a:t>
            </a:r>
            <a:endParaRPr lang="en-AU" dirty="0"/>
          </a:p>
          <a:p>
            <a:r>
              <a:rPr lang="en-AU" dirty="0">
                <a:solidFill>
                  <a:schemeClr val="bg1"/>
                </a:solidFill>
              </a:rPr>
              <a:t>Do not save passwords in your browser, particularly for banking sites.</a:t>
            </a:r>
          </a:p>
          <a:p>
            <a:r>
              <a:rPr lang="en-AU" dirty="0"/>
              <a:t>If someone at your home opens that browser and clicks on a banking site, the browser will log into </a:t>
            </a:r>
            <a:r>
              <a:rPr lang="en-AU" b="1" dirty="0"/>
              <a:t>your</a:t>
            </a:r>
            <a:r>
              <a:rPr lang="en-AU" dirty="0"/>
              <a:t> account.</a:t>
            </a:r>
          </a:p>
          <a:p>
            <a:r>
              <a:rPr lang="en-AU" dirty="0"/>
              <a:t>Similarly if the computer is stolen. </a:t>
            </a:r>
          </a:p>
          <a:p>
            <a:r>
              <a:rPr lang="en-AU" dirty="0"/>
              <a:t>Another issue is when disposing of your now old computer you must remember to clear the password cache.</a:t>
            </a:r>
          </a:p>
          <a:p>
            <a:r>
              <a:rPr lang="en-AU" dirty="0"/>
              <a:t>If you do use autocomplete then beware of the risks.</a:t>
            </a:r>
          </a:p>
          <a:p>
            <a:r>
              <a:rPr lang="en-AU" dirty="0">
                <a:solidFill>
                  <a:schemeClr val="bg1"/>
                </a:solidFill>
              </a:rPr>
              <a:t>NOTE: It is relatively easy to export these IDs and passwords to a text file.</a:t>
            </a:r>
          </a:p>
        </p:txBody>
      </p:sp>
    </p:spTree>
    <p:extLst>
      <p:ext uri="{BB962C8B-B14F-4D97-AF65-F5344CB8AC3E}">
        <p14:creationId xmlns:p14="http://schemas.microsoft.com/office/powerpoint/2010/main" val="1054995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84653-127E-4665-918B-F8CA2AAE96FD}"/>
              </a:ext>
            </a:extLst>
          </p:cNvPr>
          <p:cNvSpPr>
            <a:spLocks noGrp="1"/>
          </p:cNvSpPr>
          <p:nvPr>
            <p:ph type="title"/>
          </p:nvPr>
        </p:nvSpPr>
        <p:spPr/>
        <p:txBody>
          <a:bodyPr/>
          <a:lstStyle/>
          <a:p>
            <a:r>
              <a:rPr lang="en-AU" dirty="0"/>
              <a:t>Password vaults</a:t>
            </a:r>
          </a:p>
        </p:txBody>
      </p:sp>
      <p:sp>
        <p:nvSpPr>
          <p:cNvPr id="3" name="Content Placeholder 2">
            <a:extLst>
              <a:ext uri="{FF2B5EF4-FFF2-40B4-BE49-F238E27FC236}">
                <a16:creationId xmlns:a16="http://schemas.microsoft.com/office/drawing/2014/main" id="{4EE50BEA-C6FB-4BCD-93C6-022C9C1F3951}"/>
              </a:ext>
            </a:extLst>
          </p:cNvPr>
          <p:cNvSpPr>
            <a:spLocks noGrp="1"/>
          </p:cNvSpPr>
          <p:nvPr>
            <p:ph idx="1"/>
          </p:nvPr>
        </p:nvSpPr>
        <p:spPr/>
        <p:txBody>
          <a:bodyPr>
            <a:noAutofit/>
          </a:bodyPr>
          <a:lstStyle/>
          <a:p>
            <a:r>
              <a:rPr lang="en-AU" sz="2600" dirty="0"/>
              <a:t>Tools like  LastPass, KeePass, 1Password and others collect, retain, and often enter your login credentials for you.</a:t>
            </a:r>
          </a:p>
          <a:p>
            <a:r>
              <a:rPr lang="en-AU" sz="2600" dirty="0"/>
              <a:t>LastPass can also fill in other fields such as your name,  full address, credit card number so that a form can be filled in with one click.</a:t>
            </a:r>
          </a:p>
          <a:p>
            <a:r>
              <a:rPr lang="en-AU" sz="2600" dirty="0"/>
              <a:t>LastPass stores your passwords as extremely well-encrypted data that even they do not have access to. Your data is only decrypted on your device(s), computer or USB and only when you provide the correct master password.</a:t>
            </a:r>
          </a:p>
          <a:p>
            <a:r>
              <a:rPr lang="en-AU" sz="2600" dirty="0"/>
              <a:t>In my opinion this type of software is worth considering.</a:t>
            </a:r>
          </a:p>
        </p:txBody>
      </p:sp>
    </p:spTree>
    <p:extLst>
      <p:ext uri="{BB962C8B-B14F-4D97-AF65-F5344CB8AC3E}">
        <p14:creationId xmlns:p14="http://schemas.microsoft.com/office/powerpoint/2010/main" val="335678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C48C7-EA6E-44C2-88CD-F5E4DAAE0E14}"/>
              </a:ext>
            </a:extLst>
          </p:cNvPr>
          <p:cNvSpPr>
            <a:spLocks noGrp="1"/>
          </p:cNvSpPr>
          <p:nvPr>
            <p:ph type="title"/>
          </p:nvPr>
        </p:nvSpPr>
        <p:spPr/>
        <p:txBody>
          <a:bodyPr/>
          <a:lstStyle/>
          <a:p>
            <a:r>
              <a:rPr lang="en-AU" dirty="0"/>
              <a:t>DIY password list tips</a:t>
            </a:r>
          </a:p>
        </p:txBody>
      </p:sp>
      <p:sp>
        <p:nvSpPr>
          <p:cNvPr id="3" name="Content Placeholder 2">
            <a:extLst>
              <a:ext uri="{FF2B5EF4-FFF2-40B4-BE49-F238E27FC236}">
                <a16:creationId xmlns:a16="http://schemas.microsoft.com/office/drawing/2014/main" id="{0CA63029-E245-49C3-8315-788F31739199}"/>
              </a:ext>
            </a:extLst>
          </p:cNvPr>
          <p:cNvSpPr>
            <a:spLocks noGrp="1"/>
          </p:cNvSpPr>
          <p:nvPr>
            <p:ph idx="1"/>
          </p:nvPr>
        </p:nvSpPr>
        <p:spPr/>
        <p:txBody>
          <a:bodyPr>
            <a:normAutofit/>
          </a:bodyPr>
          <a:lstStyle/>
          <a:p>
            <a:r>
              <a:rPr lang="en-AU" sz="2600" dirty="0"/>
              <a:t>If you have created a password list some time ago and are updating it now, here are some suggestions for why it is important to understand how to keep your passwords safe.</a:t>
            </a:r>
          </a:p>
          <a:p>
            <a:r>
              <a:rPr lang="en-AU" sz="2600" dirty="0"/>
              <a:t>The main tip is: NEVER print your password list.</a:t>
            </a:r>
          </a:p>
          <a:p>
            <a:r>
              <a:rPr lang="en-AU" sz="2600" dirty="0"/>
              <a:t>Remember that Windows will index all files in the Documents folder and sub-folders. It will search over 100,000 files in under one second looking for any name in all files, for example “pass” or “bank”.</a:t>
            </a:r>
          </a:p>
        </p:txBody>
      </p:sp>
    </p:spTree>
    <p:extLst>
      <p:ext uri="{BB962C8B-B14F-4D97-AF65-F5344CB8AC3E}">
        <p14:creationId xmlns:p14="http://schemas.microsoft.com/office/powerpoint/2010/main" val="400717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5005-BF3F-4978-BBB6-4A3F4644D60B}"/>
              </a:ext>
            </a:extLst>
          </p:cNvPr>
          <p:cNvSpPr>
            <a:spLocks noGrp="1"/>
          </p:cNvSpPr>
          <p:nvPr>
            <p:ph type="title"/>
          </p:nvPr>
        </p:nvSpPr>
        <p:spPr/>
        <p:txBody>
          <a:bodyPr/>
          <a:lstStyle/>
          <a:p>
            <a:r>
              <a:rPr lang="en-AU" dirty="0"/>
              <a:t>Tips on password safety</a:t>
            </a:r>
          </a:p>
        </p:txBody>
      </p:sp>
      <p:sp>
        <p:nvSpPr>
          <p:cNvPr id="3" name="Content Placeholder 2">
            <a:extLst>
              <a:ext uri="{FF2B5EF4-FFF2-40B4-BE49-F238E27FC236}">
                <a16:creationId xmlns:a16="http://schemas.microsoft.com/office/drawing/2014/main" id="{9493C2B2-FEB8-4927-BE18-BBA6EA09940E}"/>
              </a:ext>
            </a:extLst>
          </p:cNvPr>
          <p:cNvSpPr>
            <a:spLocks noGrp="1"/>
          </p:cNvSpPr>
          <p:nvPr>
            <p:ph idx="1"/>
          </p:nvPr>
        </p:nvSpPr>
        <p:spPr/>
        <p:txBody>
          <a:bodyPr>
            <a:noAutofit/>
          </a:bodyPr>
          <a:lstStyle/>
          <a:p>
            <a:r>
              <a:rPr lang="en-AU" sz="2800" dirty="0"/>
              <a:t>If you have printed a list, NEVER have it in your wallet or handbag. What happens is this is lost or stolen?</a:t>
            </a:r>
          </a:p>
          <a:p>
            <a:r>
              <a:rPr lang="en-AU" sz="2800" dirty="0"/>
              <a:t>Never save it in any document that is not encrypted, such as in Excel or Word without encrypting it first. Use Help in Excel or Word for encryption method.</a:t>
            </a:r>
          </a:p>
          <a:p>
            <a:r>
              <a:rPr lang="en-AU" sz="2800" dirty="0"/>
              <a:t>Never save it using Notepad as this cannot be encrypted. </a:t>
            </a:r>
          </a:p>
          <a:p>
            <a:r>
              <a:rPr lang="en-AU" sz="2800" dirty="0"/>
              <a:t>Never call that document Passwords.</a:t>
            </a:r>
          </a:p>
          <a:p>
            <a:r>
              <a:rPr lang="en-AU" sz="2800" dirty="0"/>
              <a:t>It is preferable not to use the same password for more than one site.</a:t>
            </a:r>
          </a:p>
        </p:txBody>
      </p:sp>
    </p:spTree>
    <p:extLst>
      <p:ext uri="{BB962C8B-B14F-4D97-AF65-F5344CB8AC3E}">
        <p14:creationId xmlns:p14="http://schemas.microsoft.com/office/powerpoint/2010/main" val="418041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B37B9-143A-4D88-987D-9951018C12BF}"/>
              </a:ext>
            </a:extLst>
          </p:cNvPr>
          <p:cNvSpPr>
            <a:spLocks noGrp="1"/>
          </p:cNvSpPr>
          <p:nvPr>
            <p:ph type="title"/>
          </p:nvPr>
        </p:nvSpPr>
        <p:spPr/>
        <p:txBody>
          <a:bodyPr/>
          <a:lstStyle/>
          <a:p>
            <a:r>
              <a:rPr lang="en-AU" dirty="0"/>
              <a:t>Suggestions </a:t>
            </a:r>
          </a:p>
        </p:txBody>
      </p:sp>
      <p:sp>
        <p:nvSpPr>
          <p:cNvPr id="3" name="Content Placeholder 2">
            <a:extLst>
              <a:ext uri="{FF2B5EF4-FFF2-40B4-BE49-F238E27FC236}">
                <a16:creationId xmlns:a16="http://schemas.microsoft.com/office/drawing/2014/main" id="{6055A47E-0593-4D8B-8A87-0D97825C2037}"/>
              </a:ext>
            </a:extLst>
          </p:cNvPr>
          <p:cNvSpPr>
            <a:spLocks noGrp="1"/>
          </p:cNvSpPr>
          <p:nvPr>
            <p:ph idx="1"/>
          </p:nvPr>
        </p:nvSpPr>
        <p:spPr>
          <a:xfrm>
            <a:off x="838200" y="2013994"/>
            <a:ext cx="10515600" cy="4558255"/>
          </a:xfrm>
        </p:spPr>
        <p:txBody>
          <a:bodyPr>
            <a:normAutofit/>
          </a:bodyPr>
          <a:lstStyle/>
          <a:p>
            <a:r>
              <a:rPr lang="en-AU" dirty="0"/>
              <a:t>If you do not wish to use password manager software then using Excel is a good choice because it has good encryption build in. </a:t>
            </a:r>
          </a:p>
          <a:p>
            <a:r>
              <a:rPr lang="en-AU" dirty="0"/>
              <a:t>In the first column have the name of where the password is to be used, for example ANZ.</a:t>
            </a:r>
          </a:p>
          <a:p>
            <a:r>
              <a:rPr lang="en-AU" dirty="0"/>
              <a:t>The second column is the user ID, such as 123456 or Fred@Nurk.com </a:t>
            </a:r>
          </a:p>
          <a:p>
            <a:r>
              <a:rPr lang="en-AU" dirty="0"/>
              <a:t>The third column is the password. </a:t>
            </a:r>
          </a:p>
          <a:p>
            <a:r>
              <a:rPr lang="en-AU" dirty="0"/>
              <a:t>Other columns can have additional information such as security questions and answers.</a:t>
            </a:r>
          </a:p>
          <a:p>
            <a:r>
              <a:rPr lang="en-AU" dirty="0"/>
              <a:t>That Excel file MUST be encrypted. If your Excel is 2003 or earlier then do NOT use it as the encrypted password file can be easily cracked. </a:t>
            </a:r>
          </a:p>
          <a:p>
            <a:r>
              <a:rPr lang="en-AU" dirty="0"/>
              <a:t>That Excel master password can be written down somewhere safe.</a:t>
            </a:r>
          </a:p>
          <a:p>
            <a:endParaRPr lang="en-AU" dirty="0"/>
          </a:p>
        </p:txBody>
      </p:sp>
    </p:spTree>
    <p:extLst>
      <p:ext uri="{BB962C8B-B14F-4D97-AF65-F5344CB8AC3E}">
        <p14:creationId xmlns:p14="http://schemas.microsoft.com/office/powerpoint/2010/main" val="105506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84F52-E27F-4997-8C84-BDC7969DC304}"/>
              </a:ext>
            </a:extLst>
          </p:cNvPr>
          <p:cNvSpPr>
            <a:spLocks noGrp="1"/>
          </p:cNvSpPr>
          <p:nvPr>
            <p:ph type="title"/>
          </p:nvPr>
        </p:nvSpPr>
        <p:spPr/>
        <p:txBody>
          <a:bodyPr/>
          <a:lstStyle/>
          <a:p>
            <a:r>
              <a:rPr lang="en-AU" dirty="0"/>
              <a:t>More suggestions</a:t>
            </a:r>
          </a:p>
        </p:txBody>
      </p:sp>
      <p:sp>
        <p:nvSpPr>
          <p:cNvPr id="3" name="Content Placeholder 2">
            <a:extLst>
              <a:ext uri="{FF2B5EF4-FFF2-40B4-BE49-F238E27FC236}">
                <a16:creationId xmlns:a16="http://schemas.microsoft.com/office/drawing/2014/main" id="{FA7F5060-896F-46E1-BA73-AC1438CAEB9E}"/>
              </a:ext>
            </a:extLst>
          </p:cNvPr>
          <p:cNvSpPr>
            <a:spLocks noGrp="1"/>
          </p:cNvSpPr>
          <p:nvPr>
            <p:ph idx="1"/>
          </p:nvPr>
        </p:nvSpPr>
        <p:spPr>
          <a:xfrm>
            <a:off x="680321" y="2336873"/>
            <a:ext cx="10014452" cy="3599316"/>
          </a:xfrm>
        </p:spPr>
        <p:txBody>
          <a:bodyPr>
            <a:noAutofit/>
          </a:bodyPr>
          <a:lstStyle/>
          <a:p>
            <a:r>
              <a:rPr lang="en-AU" sz="2600" dirty="0"/>
              <a:t>For all passwords, except for really trivial cases, use upper and lower case letters, at least one number and one symbol and make it at least eight characters long. Especially for the banking or super fund accounts.</a:t>
            </a:r>
          </a:p>
          <a:p>
            <a:r>
              <a:rPr lang="en-AU" sz="2600" dirty="0"/>
              <a:t>With six lowercase letters, using a brute-force attack of one million attempts per second  it will take about 1.2 seconds to crack it. With 8 characters using upper and lower case letters, numbers and symbols the time increases to 5,845 centuries. </a:t>
            </a:r>
          </a:p>
          <a:p>
            <a:r>
              <a:rPr lang="en-AU" sz="2600" dirty="0"/>
              <a:t>Give your file a generic name such as </a:t>
            </a:r>
            <a:r>
              <a:rPr lang="en-AU" sz="2600" i="1" dirty="0"/>
              <a:t>Xmas2013gifts</a:t>
            </a:r>
          </a:p>
        </p:txBody>
      </p:sp>
    </p:spTree>
    <p:extLst>
      <p:ext uri="{BB962C8B-B14F-4D97-AF65-F5344CB8AC3E}">
        <p14:creationId xmlns:p14="http://schemas.microsoft.com/office/powerpoint/2010/main" val="320161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0B70-B7F8-430A-B597-46E9E998C1C2}"/>
              </a:ext>
            </a:extLst>
          </p:cNvPr>
          <p:cNvSpPr>
            <a:spLocks noGrp="1"/>
          </p:cNvSpPr>
          <p:nvPr>
            <p:ph type="title"/>
          </p:nvPr>
        </p:nvSpPr>
        <p:spPr/>
        <p:txBody>
          <a:bodyPr/>
          <a:lstStyle/>
          <a:p>
            <a:r>
              <a:rPr lang="en-AU" dirty="0"/>
              <a:t>Suggestions for extreme protection </a:t>
            </a:r>
          </a:p>
        </p:txBody>
      </p:sp>
      <p:sp>
        <p:nvSpPr>
          <p:cNvPr id="3" name="Content Placeholder 2">
            <a:extLst>
              <a:ext uri="{FF2B5EF4-FFF2-40B4-BE49-F238E27FC236}">
                <a16:creationId xmlns:a16="http://schemas.microsoft.com/office/drawing/2014/main" id="{F4EF0B5A-70A5-4DB1-8921-8225D2478FB8}"/>
              </a:ext>
            </a:extLst>
          </p:cNvPr>
          <p:cNvSpPr>
            <a:spLocks noGrp="1"/>
          </p:cNvSpPr>
          <p:nvPr>
            <p:ph idx="1"/>
          </p:nvPr>
        </p:nvSpPr>
        <p:spPr/>
        <p:txBody>
          <a:bodyPr>
            <a:normAutofit/>
          </a:bodyPr>
          <a:lstStyle/>
          <a:p>
            <a:r>
              <a:rPr lang="en-AU" sz="2800" dirty="0"/>
              <a:t>For additional safety I recommend that when creating passwords you always hide a letter by using another letter or symbol. This is done to add more protection in the unlikely case your password file is found and cracked.</a:t>
            </a:r>
          </a:p>
          <a:p>
            <a:r>
              <a:rPr lang="en-AU" sz="2800" dirty="0"/>
              <a:t>For example, when using a lowercase letter, say a “b” - it will </a:t>
            </a:r>
            <a:r>
              <a:rPr lang="en-AU" sz="3600" b="1" dirty="0"/>
              <a:t>always</a:t>
            </a:r>
            <a:r>
              <a:rPr lang="en-AU" sz="2800" dirty="0"/>
              <a:t> be entered as say, W or a comma, a tilde or anything but a “b” in the actual password.</a:t>
            </a:r>
          </a:p>
        </p:txBody>
      </p:sp>
    </p:spTree>
    <p:extLst>
      <p:ext uri="{BB962C8B-B14F-4D97-AF65-F5344CB8AC3E}">
        <p14:creationId xmlns:p14="http://schemas.microsoft.com/office/powerpoint/2010/main" val="396031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97A9-2440-43D6-B29A-11A021F2EA1F}"/>
              </a:ext>
            </a:extLst>
          </p:cNvPr>
          <p:cNvSpPr>
            <a:spLocks noGrp="1"/>
          </p:cNvSpPr>
          <p:nvPr>
            <p:ph type="title"/>
          </p:nvPr>
        </p:nvSpPr>
        <p:spPr/>
        <p:txBody>
          <a:bodyPr/>
          <a:lstStyle/>
          <a:p>
            <a:r>
              <a:rPr lang="en-AU" dirty="0"/>
              <a:t>And another extreme suggestion</a:t>
            </a:r>
          </a:p>
        </p:txBody>
      </p:sp>
      <p:sp>
        <p:nvSpPr>
          <p:cNvPr id="3" name="Content Placeholder 2">
            <a:extLst>
              <a:ext uri="{FF2B5EF4-FFF2-40B4-BE49-F238E27FC236}">
                <a16:creationId xmlns:a16="http://schemas.microsoft.com/office/drawing/2014/main" id="{C9EDF52E-9619-4DC0-8A3E-E8BB5E750227}"/>
              </a:ext>
            </a:extLst>
          </p:cNvPr>
          <p:cNvSpPr>
            <a:spLocks noGrp="1"/>
          </p:cNvSpPr>
          <p:nvPr>
            <p:ph idx="1"/>
          </p:nvPr>
        </p:nvSpPr>
        <p:spPr>
          <a:xfrm>
            <a:off x="566021" y="2100866"/>
            <a:ext cx="10559179" cy="4102023"/>
          </a:xfrm>
        </p:spPr>
        <p:txBody>
          <a:bodyPr>
            <a:noAutofit/>
          </a:bodyPr>
          <a:lstStyle/>
          <a:p>
            <a:r>
              <a:rPr lang="en-AU" sz="2600" dirty="0"/>
              <a:t>You can make it ever harder for anyone to find that password file.</a:t>
            </a:r>
          </a:p>
          <a:p>
            <a:r>
              <a:rPr lang="en-AU" sz="2600" dirty="0"/>
              <a:t>If you are using Excel then rename the .xlsx to something else such as .</a:t>
            </a:r>
            <a:r>
              <a:rPr lang="en-AU" sz="2600" dirty="0" err="1"/>
              <a:t>dll</a:t>
            </a:r>
            <a:r>
              <a:rPr lang="en-AU" sz="2600" dirty="0"/>
              <a:t> (Dynamic Link Library) and then to open that file right-click on it and select Open With … and select Excel.</a:t>
            </a:r>
          </a:p>
          <a:p>
            <a:r>
              <a:rPr lang="en-AU" sz="2600" dirty="0"/>
              <a:t>Do not save a .</a:t>
            </a:r>
            <a:r>
              <a:rPr lang="en-AU" sz="2600" dirty="0" err="1"/>
              <a:t>dll</a:t>
            </a:r>
            <a:r>
              <a:rPr lang="en-AU" sz="2600" dirty="0"/>
              <a:t> file in the Documents folder as this will really stand out. Save in the C:Windows\System32 which has about 170 .</a:t>
            </a:r>
            <a:r>
              <a:rPr lang="en-AU" sz="2600" dirty="0" err="1"/>
              <a:t>dll</a:t>
            </a:r>
            <a:r>
              <a:rPr lang="en-AU" sz="2600" dirty="0"/>
              <a:t> files just starting with A. Call it something like Abl.dll.  An extra  advantage is that Ransomware will NOT encrypt .</a:t>
            </a:r>
            <a:r>
              <a:rPr lang="en-AU" sz="2600" dirty="0" err="1"/>
              <a:t>dll</a:t>
            </a:r>
            <a:r>
              <a:rPr lang="en-AU" sz="2600" dirty="0"/>
              <a:t> or .exe files.</a:t>
            </a:r>
          </a:p>
          <a:p>
            <a:r>
              <a:rPr lang="en-AU" sz="2600" dirty="0"/>
              <a:t>Remember to back it up.</a:t>
            </a:r>
          </a:p>
          <a:p>
            <a:r>
              <a:rPr lang="en-AU" sz="2600" dirty="0"/>
              <a:t>If you have 10,000+ music files then call it Something.mp3 with the music files.</a:t>
            </a:r>
          </a:p>
        </p:txBody>
      </p:sp>
    </p:spTree>
    <p:extLst>
      <p:ext uri="{BB962C8B-B14F-4D97-AF65-F5344CB8AC3E}">
        <p14:creationId xmlns:p14="http://schemas.microsoft.com/office/powerpoint/2010/main" val="148954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273</TotalTime>
  <Words>865</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Trebuchet MS</vt:lpstr>
      <vt:lpstr>Berlin</vt:lpstr>
      <vt:lpstr>Keeping your passwords safe</vt:lpstr>
      <vt:lpstr>Browser Autocomplete</vt:lpstr>
      <vt:lpstr>Password vaults</vt:lpstr>
      <vt:lpstr>DIY password list tips</vt:lpstr>
      <vt:lpstr>Tips on password safety</vt:lpstr>
      <vt:lpstr>Suggestions </vt:lpstr>
      <vt:lpstr>More suggestions</vt:lpstr>
      <vt:lpstr>Suggestions for extreme protection </vt:lpstr>
      <vt:lpstr>And another extreme suggestion</vt:lpstr>
      <vt:lpstr>Final suggestion</vt:lpstr>
      <vt:lpstr>After death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your passwords safe</dc:title>
  <dc:creator>George Skarbek</dc:creator>
  <cp:lastModifiedBy>George Skarbek</cp:lastModifiedBy>
  <cp:revision>96</cp:revision>
  <dcterms:created xsi:type="dcterms:W3CDTF">2019-04-16T03:01:25Z</dcterms:created>
  <dcterms:modified xsi:type="dcterms:W3CDTF">2019-06-13T06:32:19Z</dcterms:modified>
</cp:coreProperties>
</file>